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142532931" r:id="rId3"/>
    <p:sldId id="2142532935" r:id="rId4"/>
    <p:sldId id="2142532936" r:id="rId5"/>
    <p:sldId id="2142532937" r:id="rId6"/>
    <p:sldId id="2142532938" r:id="rId7"/>
    <p:sldId id="2142532939" r:id="rId8"/>
    <p:sldId id="2142532940" r:id="rId9"/>
    <p:sldId id="2142532941" r:id="rId10"/>
    <p:sldId id="2142532942" r:id="rId11"/>
    <p:sldId id="2142532943" r:id="rId12"/>
    <p:sldId id="21425329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llea, Melissa" initials="DM" lastIdx="2" clrIdx="0">
    <p:extLst>
      <p:ext uri="{19B8F6BF-5375-455C-9EA6-DF929625EA0E}">
        <p15:presenceInfo xmlns:p15="http://schemas.microsoft.com/office/powerpoint/2012/main" userId="S::mdullea@mbta.com::a643391f-4566-4e2e-8981-578d316e8413" providerId="AD"/>
      </p:ext>
    </p:extLst>
  </p:cmAuthor>
  <p:cmAuthor id="2" name="Terrie Chan" initials="TC" lastIdx="1" clrIdx="1">
    <p:extLst>
      <p:ext uri="{19B8F6BF-5375-455C-9EA6-DF929625EA0E}">
        <p15:presenceInfo xmlns:p15="http://schemas.microsoft.com/office/powerpoint/2012/main" userId="S::tchan2@mbta.com::5e49b5de-5b2e-4320-81ab-e83cf181b1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Row>
  </a:tblStyle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1E171933-4619-4E11-9A3F-F7608DF75F8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4E7"/>
          </a:solidFill>
        </a:fill>
      </a:tcStyle>
    </a:band1H>
    <a:band1V>
      <a:tcStyle>
        <a:tcBdr/>
        <a:fill>
          <a:solidFill>
            <a:srgbClr val="FFF4E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69CF1AB2-1976-4502-BF36-3FF5EA218861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E67C8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E67C8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E67C8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E67C8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D0D3EB"/>
          </a:solidFill>
        </a:fill>
      </a:tcStyle>
    </a:band1H>
    <a:band1V>
      <a:tcStyle>
        <a:tcBdr/>
        <a:fill>
          <a:solidFill>
            <a:srgbClr val="D0D3EB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4E67C8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9EBF5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9EBF5"/>
          </a:solidFill>
        </a:fill>
      </a:tcStyle>
    </a:firstRow>
  </a:tblStyle>
  <a:tblStyle styleId="{9DCAF9ED-07DC-4A11-8D7F-57B35C25682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CECE8"/>
          </a:solidFill>
        </a:fill>
      </a:tcStyle>
    </a:band1H>
    <a:band1V>
      <a:tcStyle>
        <a:tcBdr/>
        <a:fill>
          <a:solidFill>
            <a:srgbClr val="FCECE8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AEFF7"/>
          </a:solidFill>
        </a:fill>
      </a:tcStyle>
    </a:band1H>
    <a:band1V>
      <a:tcStyle>
        <a:tcBdr/>
        <a:fill>
          <a:solidFill>
            <a:srgbClr val="EAEFF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4" y="3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Systemwide</a:t>
            </a:r>
            <a:r>
              <a:rPr lang="en-US" baseline="0" dirty="0"/>
              <a:t> GHG Emissions by Source </a:t>
            </a:r>
            <a:r>
              <a:rPr lang="en-US" dirty="0"/>
              <a:t>FY20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260717410323713E-2"/>
          <c:y val="2.513566873743554E-2"/>
          <c:w val="0.86228373797025371"/>
          <c:h val="0.82131220425780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'Tight Core Schedule'!$B$1</c:f>
              <c:strCache>
                <c:ptCount val="1"/>
                <c:pt idx="0">
                  <c:v>BEB Capacity 
(Facility Openings)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4871794871794851E-2"/>
                  <c:y val="-0.1528031101438588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Quincy</a:t>
                    </a:r>
                    <a:r>
                      <a: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Opens</a:t>
                    </a:r>
                    <a:endParaRPr 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2406"/>
                        <a:gd name="adj2" fmla="val 20396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3AD-4E1D-A00E-BA4EA1FD4FA2}"/>
                </c:ext>
              </c:extLst>
            </c:dLbl>
            <c:dLbl>
              <c:idx val="3"/>
              <c:layout>
                <c:manualLayout>
                  <c:x val="5.5514647009688722E-2"/>
                  <c:y val="-0.152588582677165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/>
                      <a:t>Arborway</a:t>
                    </a:r>
                    <a:r>
                      <a:rPr lang="en-US" sz="1600" baseline="0" dirty="0"/>
                      <a:t> Opens</a:t>
                    </a:r>
                  </a:p>
                </c:rich>
              </c:tx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04333565571404"/>
                      <c:h val="0.14010416666666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AD-4E1D-A00E-BA4EA1FD4FA2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'Tight Core Schedule'!$A$2:$A$18</c:f>
              <c:numCache>
                <c:formatCode>General</c:formatCode>
                <c:ptCount val="1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</c:numCache>
            </c:numRef>
          </c:cat>
          <c:val>
            <c:numRef>
              <c:f>'Tight Core Schedule'!$B$2:$B$18</c:f>
              <c:numCache>
                <c:formatCode>General</c:formatCode>
                <c:ptCount val="17"/>
                <c:pt idx="0">
                  <c:v>155</c:v>
                </c:pt>
                <c:pt idx="1">
                  <c:v>155</c:v>
                </c:pt>
                <c:pt idx="2">
                  <c:v>155</c:v>
                </c:pt>
                <c:pt idx="3">
                  <c:v>355</c:v>
                </c:pt>
                <c:pt idx="4">
                  <c:v>355</c:v>
                </c:pt>
                <c:pt idx="5">
                  <c:v>555</c:v>
                </c:pt>
                <c:pt idx="6">
                  <c:v>620</c:v>
                </c:pt>
                <c:pt idx="7">
                  <c:v>620</c:v>
                </c:pt>
                <c:pt idx="8">
                  <c:v>795</c:v>
                </c:pt>
                <c:pt idx="9">
                  <c:v>795</c:v>
                </c:pt>
                <c:pt idx="10">
                  <c:v>960</c:v>
                </c:pt>
                <c:pt idx="11">
                  <c:v>960</c:v>
                </c:pt>
                <c:pt idx="12">
                  <c:v>1160</c:v>
                </c:pt>
                <c:pt idx="13">
                  <c:v>1160</c:v>
                </c:pt>
                <c:pt idx="14">
                  <c:v>1160</c:v>
                </c:pt>
                <c:pt idx="15">
                  <c:v>1310</c:v>
                </c:pt>
                <c:pt idx="16">
                  <c:v>1310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AD-4E1D-A00E-BA4EA1FD4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80553728"/>
        <c:axId val="226378880"/>
      </c:barChart>
      <c:scatterChart>
        <c:scatterStyle val="lineMarker"/>
        <c:varyColors val="0"/>
        <c:ser>
          <c:idx val="1"/>
          <c:order val="1"/>
          <c:tx>
            <c:strRef>
              <c:f>'Tight Core Schedule'!$D$1</c:f>
              <c:strCache>
                <c:ptCount val="1"/>
                <c:pt idx="0">
                  <c:v>BEB in Fleet 
(Rolling Procurements)</c:v>
                </c:pt>
              </c:strCache>
            </c:strRef>
          </c:tx>
          <c:spPr>
            <a:ln w="19050" cap="sq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19050">
                <a:solidFill>
                  <a:schemeClr val="accent6"/>
                </a:solidFill>
              </a:ln>
              <a:effectLst/>
            </c:spPr>
          </c:marker>
          <c:xVal>
            <c:numRef>
              <c:f>'Tight Core Schedule'!$A$2:$A$18</c:f>
              <c:numCache>
                <c:formatCode>General</c:formatCode>
                <c:ptCount val="1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</c:numCache>
            </c:numRef>
          </c:xVal>
          <c:yVal>
            <c:numRef>
              <c:f>'Tight Core Schedule'!$D$2:$D$18</c:f>
              <c:numCache>
                <c:formatCode>General</c:formatCode>
                <c:ptCount val="17"/>
                <c:pt idx="0">
                  <c:v>80</c:v>
                </c:pt>
                <c:pt idx="1">
                  <c:v>125</c:v>
                </c:pt>
                <c:pt idx="2">
                  <c:v>155</c:v>
                </c:pt>
                <c:pt idx="3">
                  <c:v>260</c:v>
                </c:pt>
                <c:pt idx="4">
                  <c:v>340</c:v>
                </c:pt>
                <c:pt idx="5">
                  <c:v>420</c:v>
                </c:pt>
                <c:pt idx="6">
                  <c:v>500</c:v>
                </c:pt>
                <c:pt idx="7">
                  <c:v>580</c:v>
                </c:pt>
                <c:pt idx="8">
                  <c:v>705</c:v>
                </c:pt>
                <c:pt idx="9">
                  <c:v>785</c:v>
                </c:pt>
                <c:pt idx="10">
                  <c:v>865</c:v>
                </c:pt>
                <c:pt idx="11">
                  <c:v>990</c:v>
                </c:pt>
                <c:pt idx="12">
                  <c:v>1070</c:v>
                </c:pt>
                <c:pt idx="13">
                  <c:v>1150</c:v>
                </c:pt>
                <c:pt idx="14">
                  <c:v>1150</c:v>
                </c:pt>
                <c:pt idx="15">
                  <c:v>1205</c:v>
                </c:pt>
                <c:pt idx="16">
                  <c:v>1275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3AD-4E1D-A00E-BA4EA1FD4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377728"/>
        <c:axId val="226378304"/>
      </c:scatterChart>
      <c:valAx>
        <c:axId val="226377728"/>
        <c:scaling>
          <c:orientation val="minMax"/>
          <c:max val="2040"/>
          <c:min val="202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6378304"/>
        <c:crosses val="autoZero"/>
        <c:crossBetween val="midCat"/>
        <c:majorUnit val="1"/>
      </c:valAx>
      <c:valAx>
        <c:axId val="226378304"/>
        <c:scaling>
          <c:orientation val="minMax"/>
          <c:max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</a:t>
                </a:r>
                <a:r>
                  <a:rPr lang="en-US" sz="14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of BEBs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6377728"/>
        <c:crosses val="autoZero"/>
        <c:crossBetween val="midCat"/>
      </c:valAx>
      <c:valAx>
        <c:axId val="22637888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80553728"/>
        <c:crosses val="max"/>
        <c:crossBetween val="between"/>
      </c:valAx>
      <c:catAx>
        <c:axId val="180553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6378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689167760279965"/>
          <c:y val="0.90304289131081339"/>
          <c:w val="0.75158054461942259"/>
          <c:h val="9.3561724260094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0B70073D-0BBE-4815-A5D9-1EFDD1385F0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3020000" cy="247650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5B01D4-984E-4114-8DCE-A4947F6567A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8BADB-7183-4977-AF18-E72F151E03B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C29A6FC-6F31-4190-85D3-2FC74872583D}" type="datetime1">
              <a:rPr lang="en-US"/>
              <a:pPr lvl="0"/>
              <a:t>6/15/2022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E60BA91-2CF6-4D33-BAC5-59BAE1E847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8F4057-4D76-4D4A-9FCB-6496E19F87F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EF682-1AC3-4B0D-8A81-6E11AE5EE09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E36EA-62A2-4D74-BFC4-70090165CF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DA041DC-CAE3-4F78-8D22-ABAB185C2C2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2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87F7E6D-51D7-40C3-887A-D209C47F45E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4142725"/>
            <a:ext cx="9144000" cy="1655758"/>
          </a:xfrm>
        </p:spPr>
        <p:txBody>
          <a:bodyPr/>
          <a:lstStyle>
            <a:lvl1pPr marL="0" indent="0">
              <a:buNone/>
              <a:defRPr sz="2400"/>
            </a:lvl1pPr>
            <a:lvl2pPr marL="0" lvl="0" indent="0">
              <a:spcBef>
                <a:spcPts val="1000"/>
              </a:spcBef>
              <a:buNone/>
              <a:defRPr/>
            </a:lvl2pPr>
            <a:lvl3pPr marL="0" lvl="0" indent="0">
              <a:spcBef>
                <a:spcPts val="1000"/>
              </a:spcBef>
              <a:buNone/>
              <a:defRPr sz="2400"/>
            </a:lvl3pPr>
          </a:lstStyle>
          <a:p>
            <a:pPr lvl="0"/>
            <a:r>
              <a:rPr lang="en-US"/>
              <a:t>Fiscal and Management Control Board</a:t>
            </a:r>
          </a:p>
          <a:p>
            <a:pPr lvl="0"/>
            <a:r>
              <a:rPr lang="en-US"/>
              <a:t>[Presenter Name]</a:t>
            </a:r>
          </a:p>
          <a:p>
            <a:pPr lvl="0"/>
            <a:r>
              <a:rPr lang="en-US"/>
              <a:t>[Date]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930A37-FD5E-44F0-A887-65F634601FA0}"/>
              </a:ext>
            </a:extLst>
          </p:cNvPr>
          <p:cNvSpPr txBox="1"/>
          <p:nvPr/>
        </p:nvSpPr>
        <p:spPr>
          <a:xfrm>
            <a:off x="239700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CE58D5-A6FA-4B6E-B070-2A3F1359EBFB}" type="slidenum">
              <a:rPr lang="en-US" smtClean="0"/>
              <a:t>‹#›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Franklin Gothic Book" pitchFamily="34"/>
            </a:endParaRPr>
          </a:p>
        </p:txBody>
      </p: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C46AF5F8-2060-4D76-9D23-7CCA4B617654}"/>
              </a:ext>
            </a:extLst>
          </p:cNvPr>
          <p:cNvCxnSpPr/>
          <p:nvPr/>
        </p:nvCxnSpPr>
        <p:spPr>
          <a:xfrm>
            <a:off x="0" y="4008235"/>
            <a:ext cx="12191996" cy="64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8482143-479B-4C1D-B67B-87E91EA3B2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538" y="649745"/>
            <a:ext cx="7374928" cy="16642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7E3F343-F8DC-4C08-910D-C1D091D6B04F}"/>
              </a:ext>
            </a:extLst>
          </p:cNvPr>
          <p:cNvSpPr/>
          <p:nvPr/>
        </p:nvSpPr>
        <p:spPr>
          <a:xfrm>
            <a:off x="196788" y="143377"/>
            <a:ext cx="11798420" cy="29296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3396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86A4-710E-488E-A450-B68F71EE28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496" y="457200"/>
            <a:ext cx="423936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CE06E-2CCE-4A73-B550-5FBD9C9FFAA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40171" y="457200"/>
            <a:ext cx="6516206" cy="5907024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8EDBF-6F59-4CD6-8801-06318E7231F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39496" y="2057400"/>
            <a:ext cx="4239368" cy="430682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8E9A1E-1E5D-4B8C-8DBF-0A7AA7713CF8}"/>
              </a:ext>
            </a:extLst>
          </p:cNvPr>
          <p:cNvSpPr txBox="1"/>
          <p:nvPr/>
        </p:nvSpPr>
        <p:spPr>
          <a:xfrm>
            <a:off x="239700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F4D097-B72C-431D-B0C2-5B932EC15336}" type="slidenum">
              <a:t>‹#›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Franklin Gothic Book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1534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FC6F-026F-4C28-87E6-EF53B9987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532025"/>
            <a:ext cx="10515600" cy="612556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36565-2FBA-49DD-9DE0-AE4FE94E336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8581" y="1605284"/>
            <a:ext cx="11114842" cy="45716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2F8759-C699-423C-BC65-626631853F37}"/>
              </a:ext>
            </a:extLst>
          </p:cNvPr>
          <p:cNvSpPr txBox="1"/>
          <p:nvPr/>
        </p:nvSpPr>
        <p:spPr>
          <a:xfrm>
            <a:off x="239700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285C17-B2A0-4B26-9D9F-391897B10898}" type="slidenum">
              <a:t>‹#›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Franklin Gothic Book" pitchFamily="3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33D237-6F6A-41FB-AB12-F9EF4CF78C8A}"/>
              </a:ext>
            </a:extLst>
          </p:cNvPr>
          <p:cNvCxnSpPr/>
          <p:nvPr/>
        </p:nvCxnSpPr>
        <p:spPr>
          <a:xfrm>
            <a:off x="0" y="1215612"/>
            <a:ext cx="12191996" cy="631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784920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4E40-AF4B-42C1-8F0D-4697E0C49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5AFA4-7114-4DCF-B832-0DD85BF09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180715-9474-4855-9028-3D2D04258018}"/>
              </a:ext>
            </a:extLst>
          </p:cNvPr>
          <p:cNvSpPr txBox="1"/>
          <p:nvPr/>
        </p:nvSpPr>
        <p:spPr>
          <a:xfrm>
            <a:off x="239700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5EFE-676D-4E5D-8C5F-C1B7E7F646A1}" type="slidenum">
              <a:t>‹#›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Franklin Gothic Book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36482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982061A-C679-4C72-A551-0F2007D3307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39496" y="1609344"/>
            <a:ext cx="5460504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32F5847-A5BB-416B-8BAB-2EFDFA108DD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68697" y="1609344"/>
            <a:ext cx="5433136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BC66C3-2140-4B80-8F88-DA5763FEC624}"/>
              </a:ext>
            </a:extLst>
          </p:cNvPr>
          <p:cNvSpPr txBox="1"/>
          <p:nvPr/>
        </p:nvSpPr>
        <p:spPr>
          <a:xfrm>
            <a:off x="239700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96C8D7-F7BD-4C9A-BB60-6B687FB70F44}" type="slidenum">
              <a:t>‹#›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Franklin Gothic Book" pitchFamily="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B3D8B7-974A-43D4-9958-CF844A80C7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532025"/>
            <a:ext cx="10515600" cy="612556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6F6EA908-B586-4737-82C7-BEF628C901C2}"/>
              </a:ext>
            </a:extLst>
          </p:cNvPr>
          <p:cNvCxnSpPr/>
          <p:nvPr/>
        </p:nvCxnSpPr>
        <p:spPr>
          <a:xfrm>
            <a:off x="0" y="1215612"/>
            <a:ext cx="12191996" cy="631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0377659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5C04D32-7501-451C-AF54-89F7697877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496" y="1564483"/>
            <a:ext cx="5157782" cy="520695"/>
          </a:xfrm>
        </p:spPr>
        <p:txBody>
          <a:bodyPr anchor="ctr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5434256-8911-4673-B842-735DAAD23CF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39496" y="2201866"/>
            <a:ext cx="5157782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C3EDC1D-18FA-432D-8024-89A5BE9393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1564483"/>
            <a:ext cx="5528572" cy="532610"/>
          </a:xfrm>
        </p:spPr>
        <p:txBody>
          <a:bodyPr anchor="ctr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7EEABB2-079C-4E48-A6E2-69EAFA06B7A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6003" y="2203703"/>
            <a:ext cx="5528572" cy="411646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88AF2-A858-40D6-89BE-03776414595A}"/>
              </a:ext>
            </a:extLst>
          </p:cNvPr>
          <p:cNvSpPr txBox="1"/>
          <p:nvPr/>
        </p:nvSpPr>
        <p:spPr>
          <a:xfrm>
            <a:off x="239700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1B78F7-07F0-432B-ABDA-DFA962EACBBD}" type="slidenum">
              <a:t>‹#›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Franklin Gothic Book" pitchFamily="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3EE873-D8B5-4D7E-9552-F875C7465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532025"/>
            <a:ext cx="10515600" cy="612556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2D6C16FE-F545-424D-A2FA-215104414197}"/>
              </a:ext>
            </a:extLst>
          </p:cNvPr>
          <p:cNvCxnSpPr/>
          <p:nvPr/>
        </p:nvCxnSpPr>
        <p:spPr>
          <a:xfrm>
            <a:off x="0" y="1215612"/>
            <a:ext cx="12191996" cy="631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22842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197CDE0-912D-4946-B30D-5E87E74F5528}"/>
              </a:ext>
            </a:extLst>
          </p:cNvPr>
          <p:cNvSpPr txBox="1"/>
          <p:nvPr/>
        </p:nvSpPr>
        <p:spPr>
          <a:xfrm>
            <a:off x="239700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CDF2B4-DEB6-461E-B833-B6DFC65CA6F5}" type="slidenum">
              <a:t>‹#›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Franklin Gothic Book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559D93-4AD7-439E-8FAF-FA0E0421A2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532025"/>
            <a:ext cx="10515600" cy="612556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D75D7E35-0E4F-4083-99F3-7D311AB1363F}"/>
              </a:ext>
            </a:extLst>
          </p:cNvPr>
          <p:cNvCxnSpPr/>
          <p:nvPr/>
        </p:nvCxnSpPr>
        <p:spPr>
          <a:xfrm>
            <a:off x="0" y="1215612"/>
            <a:ext cx="12191996" cy="631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97806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7E20-8FBF-41CC-A0DB-52844CB44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532025"/>
            <a:ext cx="10515600" cy="612556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C5232A66-6A21-4DB3-87D7-B959B93022DF}"/>
              </a:ext>
            </a:extLst>
          </p:cNvPr>
          <p:cNvCxnSpPr/>
          <p:nvPr/>
        </p:nvCxnSpPr>
        <p:spPr>
          <a:xfrm>
            <a:off x="0" y="1215612"/>
            <a:ext cx="12191996" cy="631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0E9ED7-19B9-426A-8642-A4DEE43EE12E}"/>
              </a:ext>
            </a:extLst>
          </p:cNvPr>
          <p:cNvSpPr txBox="1"/>
          <p:nvPr userDrawn="1"/>
        </p:nvSpPr>
        <p:spPr>
          <a:xfrm>
            <a:off x="239700" y="649287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1FAFF9-5090-4A55-94AA-6AE5FABEB276}" type="slidenum">
              <a:t>‹#›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Franklin Gothic Book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8700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DA57E13-5E15-4DC5-BA75-332D48704767}"/>
              </a:ext>
            </a:extLst>
          </p:cNvPr>
          <p:cNvSpPr txBox="1"/>
          <p:nvPr/>
        </p:nvSpPr>
        <p:spPr>
          <a:xfrm>
            <a:off x="239700" y="649287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1FAFF9-5090-4A55-94AA-6AE5FABEB276}" type="slidenum">
              <a:t>‹#›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Franklin Gothic Book" pitchFamily="34"/>
            </a:endParaRPr>
          </a:p>
        </p:txBody>
      </p: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6BB689FE-9FB6-4825-A79E-A089332471B4}"/>
              </a:ext>
            </a:extLst>
          </p:cNvPr>
          <p:cNvCxnSpPr/>
          <p:nvPr/>
        </p:nvCxnSpPr>
        <p:spPr>
          <a:xfrm>
            <a:off x="0" y="1215612"/>
            <a:ext cx="12191996" cy="631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44408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82B40-5F24-41B4-AAFD-EA67D73872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496" y="457200"/>
            <a:ext cx="423936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3DBE-EE3A-4857-A2D0-07458A1C1B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457200"/>
            <a:ext cx="6437677" cy="5908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0A28-D8B1-43F9-BFDF-BD008F6699B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39496" y="2057400"/>
            <a:ext cx="4239368" cy="43078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F393BF-25B2-48BE-B51D-B3023043811A}"/>
              </a:ext>
            </a:extLst>
          </p:cNvPr>
          <p:cNvSpPr txBox="1"/>
          <p:nvPr/>
        </p:nvSpPr>
        <p:spPr>
          <a:xfrm>
            <a:off x="239700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9518F7-2451-474F-8E5B-FCF4159BC4AD}" type="slidenum">
              <a:t>‹#›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Franklin Gothic Book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866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4A13F-9AFC-4CAA-AE41-3CB7788933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7E024-1B23-407F-8765-914373347C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D5D0C1-5C71-499F-9367-430823705B46}"/>
              </a:ext>
            </a:extLst>
          </p:cNvPr>
          <p:cNvSpPr txBox="1"/>
          <p:nvPr/>
        </p:nvSpPr>
        <p:spPr>
          <a:xfrm>
            <a:off x="4038600" y="6492871"/>
            <a:ext cx="4114800" cy="3251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 pitchFamily="34"/>
              </a:rPr>
              <a:t>Draft for Discussion &amp; Policy Purposes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4ED2D-4428-4EF8-BB27-624F4D2B1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9738" y="5456002"/>
            <a:ext cx="1432265" cy="1402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Franklin Gothic Book" pitchFamily="34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Franklin Gothic Book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Franklin Gothic Book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Franklin Gothic Book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Franklin Gothic Book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Franklin Gothic Book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9B86-DEDE-4EAF-9C30-D55487DE3E5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42635" y="2732656"/>
            <a:ext cx="10106726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algn="ctr"/>
            <a:r>
              <a:rPr lang="en-US" dirty="0"/>
              <a:t>MBTA Climate Change Strategy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61BFB-52F0-453A-A602-B0961DD401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45346" y="4191883"/>
            <a:ext cx="9144000" cy="1655758"/>
          </a:xfrm>
        </p:spPr>
        <p:txBody>
          <a:bodyPr/>
          <a:lstStyle/>
          <a:p>
            <a:pPr lvl="0"/>
            <a:r>
              <a:rPr lang="en-US" sz="2400" dirty="0"/>
              <a:t>Presentation to MBTA Board of Directors</a:t>
            </a:r>
            <a:r>
              <a:rPr lang="en-US" sz="2400"/>
              <a:t/>
            </a:r>
            <a:br>
              <a:rPr lang="en-US" sz="2400"/>
            </a:br>
            <a:r>
              <a:rPr lang="en-US">
                <a:latin typeface="Franklin Gothic Book"/>
              </a:rPr>
              <a:t>May </a:t>
            </a:r>
            <a:r>
              <a:rPr lang="en-US" dirty="0">
                <a:latin typeface="Franklin Gothic Book"/>
              </a:rPr>
              <a:t>26, 2022</a:t>
            </a:r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3457-9F71-489C-8887-366788FD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025"/>
            <a:ext cx="10515600" cy="61255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MBTA Bus Emissions Projections – Path to De-Carbonization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3" descr="image002">
            <a:extLst>
              <a:ext uri="{FF2B5EF4-FFF2-40B4-BE49-F238E27FC236}">
                <a16:creationId xmlns:a16="http://schemas.microsoft.com/office/drawing/2014/main" id="{86AD2D96-D606-4090-A7D5-AE0EC64D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89" y="1436915"/>
            <a:ext cx="880372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32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1CAA8F5-F483-41E2-A525-5434A9D25AD8}"/>
              </a:ext>
            </a:extLst>
          </p:cNvPr>
          <p:cNvSpPr txBox="1">
            <a:spLocks/>
          </p:cNvSpPr>
          <p:nvPr/>
        </p:nvSpPr>
        <p:spPr>
          <a:xfrm>
            <a:off x="402845" y="1910578"/>
            <a:ext cx="4523718" cy="461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Incorporating sustainable and energy-focused elements into Capital Projects and Asset Management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Capital Delivery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New standards for lighting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Building control and energy management systems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High-efficiency systems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Asset Management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Focus on procurement of most efficient asset upgrades:</a:t>
            </a:r>
          </a:p>
          <a:p>
            <a:pPr marL="942975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Compressors</a:t>
            </a:r>
          </a:p>
          <a:p>
            <a:pPr marL="942975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HVAC Systems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Upgrades to more energy efficient fixtures</a:t>
            </a:r>
          </a:p>
          <a:p>
            <a:pPr marL="942975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Tunnel Lighting Project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C0C13-0486-4AFD-A21B-E0C5B473D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44" r="2" b="14443"/>
          <a:stretch/>
        </p:blipFill>
        <p:spPr>
          <a:xfrm>
            <a:off x="4924550" y="10"/>
            <a:ext cx="7267450" cy="3383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BA68F9-5033-4F6A-BC49-2AC05F3F6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42" r="-2" b="13422"/>
          <a:stretch/>
        </p:blipFill>
        <p:spPr>
          <a:xfrm>
            <a:off x="4926562" y="3474720"/>
            <a:ext cx="7265437" cy="33832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9B313D-8F83-4B59-BD20-21A1CAD1CA6B}"/>
              </a:ext>
            </a:extLst>
          </p:cNvPr>
          <p:cNvSpPr/>
          <p:nvPr/>
        </p:nvSpPr>
        <p:spPr>
          <a:xfrm>
            <a:off x="137652" y="226142"/>
            <a:ext cx="3156154" cy="1582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B9B9B-C6A2-4669-BE17-967DF570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45" y="327584"/>
            <a:ext cx="3829181" cy="1457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Energy Focus on Capital Projects &amp; Asset Management</a:t>
            </a:r>
          </a:p>
        </p:txBody>
      </p:sp>
    </p:spTree>
    <p:extLst>
      <p:ext uri="{BB962C8B-B14F-4D97-AF65-F5344CB8AC3E}">
        <p14:creationId xmlns:p14="http://schemas.microsoft.com/office/powerpoint/2010/main" val="156329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7F71-8EC9-4DA1-98F5-7239011A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FY23-27 CIP | Sustainability &amp; Resiliency (S&amp;R) Spotlight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0DFDFF50-B747-4DD7-AD12-0899A9FC2C49}"/>
              </a:ext>
            </a:extLst>
          </p:cNvPr>
          <p:cNvSpPr/>
          <p:nvPr/>
        </p:nvSpPr>
        <p:spPr>
          <a:xfrm>
            <a:off x="568905" y="1259168"/>
            <a:ext cx="5766581" cy="76200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defRPr/>
            </a:pPr>
            <a:r>
              <a:rPr lang="en-US" sz="1400" b="1" kern="0" dirty="0">
                <a:solidFill>
                  <a:prstClr val="black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130+ sustainability &amp; resiliency related projects - account for ~ $3.7B of programmed spending </a:t>
            </a:r>
            <a:r>
              <a:rPr lang="en-US" sz="1400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 part of the 5-year CIP. Incl. but is not limited to:</a:t>
            </a:r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49684582-AC36-4E68-9B42-126DE1D3199A}"/>
              </a:ext>
            </a:extLst>
          </p:cNvPr>
          <p:cNvSpPr/>
          <p:nvPr/>
        </p:nvSpPr>
        <p:spPr>
          <a:xfrm>
            <a:off x="2759326" y="1930505"/>
            <a:ext cx="2698499" cy="9905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1400" b="1" kern="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40+ resiliency and vulnerability projects </a:t>
            </a:r>
            <a:r>
              <a:rPr lang="en-US" sz="1400" b="1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and assessments </a:t>
            </a:r>
            <a:r>
              <a:rPr lang="en-US" sz="1400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to curb climate change and environmental impacts systemwide</a:t>
            </a:r>
            <a:endParaRPr lang="en-US" sz="1400" b="1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60A5BB60-B4AD-48DA-8D56-FF28A9A8A3F9}"/>
              </a:ext>
            </a:extLst>
          </p:cNvPr>
          <p:cNvSpPr/>
          <p:nvPr/>
        </p:nvSpPr>
        <p:spPr>
          <a:xfrm>
            <a:off x="2759326" y="3264004"/>
            <a:ext cx="2698499" cy="1295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1400" b="1" kern="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40+ projects related to assets, energy, </a:t>
            </a:r>
            <a:r>
              <a:rPr lang="en-US" sz="1400" b="1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waste management, and remediation </a:t>
            </a:r>
            <a:r>
              <a:rPr lang="en-US" sz="1400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to ensure efficiency and long-term sustainability and resiliency of service and facilities</a:t>
            </a:r>
            <a:endParaRPr lang="en-US" sz="1400" b="1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DB54D137-EC48-40FD-A795-860FCA016830}"/>
              </a:ext>
            </a:extLst>
          </p:cNvPr>
          <p:cNvSpPr/>
          <p:nvPr/>
        </p:nvSpPr>
        <p:spPr>
          <a:xfrm>
            <a:off x="2759327" y="4941093"/>
            <a:ext cx="2698499" cy="114751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1400" b="1" kern="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35+ projects to procure</a:t>
            </a:r>
            <a:r>
              <a:rPr lang="en-US" sz="1400" b="1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overhaul, and upgrade fleet and facilities </a:t>
            </a:r>
            <a:r>
              <a:rPr lang="en-US" sz="1400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for bus electrification, vehicle efficiency, and reduction of carbon footprint</a:t>
            </a:r>
            <a:endParaRPr lang="en-US" sz="1400" b="1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New plank system for flood control at an entrance of Aquarium Station.">
            <a:extLst>
              <a:ext uri="{FF2B5EF4-FFF2-40B4-BE49-F238E27FC236}">
                <a16:creationId xmlns:a16="http://schemas.microsoft.com/office/drawing/2014/main" id="{B7C9C4F3-5D9D-4C67-85E6-D079F4896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1" y="1847387"/>
            <a:ext cx="1994478" cy="132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erial view of the T's solar canopy covering a parking lot in West Hingham. ">
            <a:extLst>
              <a:ext uri="{FF2B5EF4-FFF2-40B4-BE49-F238E27FC236}">
                <a16:creationId xmlns:a16="http://schemas.microsoft.com/office/drawing/2014/main" id="{86CBA710-9E69-43EB-977F-5455628D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0" y="3278863"/>
            <a:ext cx="1994478" cy="14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 Silver Line Battery Electric Bus (BEB) with an example of en-route charging equipment.">
            <a:extLst>
              <a:ext uri="{FF2B5EF4-FFF2-40B4-BE49-F238E27FC236}">
                <a16:creationId xmlns:a16="http://schemas.microsoft.com/office/drawing/2014/main" id="{21087DED-9D94-4FF1-810A-602232E94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r="2608"/>
          <a:stretch/>
        </p:blipFill>
        <p:spPr bwMode="auto">
          <a:xfrm>
            <a:off x="662209" y="4876956"/>
            <a:ext cx="1994478" cy="14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02AED5-B9D2-4891-92B0-72F9ACCBBBAE}"/>
              </a:ext>
            </a:extLst>
          </p:cNvPr>
          <p:cNvSpPr txBox="1"/>
          <p:nvPr/>
        </p:nvSpPr>
        <p:spPr>
          <a:xfrm>
            <a:off x="6335486" y="1318075"/>
            <a:ext cx="5082073" cy="4770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spcAft>
                <a:spcPts val="30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CIP Requests</a:t>
            </a:r>
          </a:p>
          <a:p>
            <a:pPr defTabSz="685800">
              <a:spcAft>
                <a:spcPts val="60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Requests for projects are evaluated using 8 scoring criteria, which include resiliency under the system preservation, environmental and health effects criteria. </a:t>
            </a:r>
          </a:p>
          <a:p>
            <a:pPr defTabSz="685800">
              <a:spcAft>
                <a:spcPts val="300"/>
              </a:spcAft>
              <a:defRPr/>
            </a:pPr>
            <a:r>
              <a:rPr lang="en-US" sz="1400" b="1" u="sng" kern="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Key S&amp;R Projects</a:t>
            </a:r>
            <a:r>
              <a:rPr lang="en-US" sz="1400" b="1" kern="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:</a:t>
            </a:r>
            <a:endParaRPr lang="en-US" sz="1400" b="1" kern="0" dirty="0">
              <a:solidFill>
                <a:srgbClr val="0070C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Rapid Transit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Fenway Portal Flood Protection (P0117)</a:t>
            </a:r>
            <a:endParaRPr lang="en-US" sz="1400" kern="0" dirty="0">
              <a:solidFill>
                <a:srgbClr val="FF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Blue Line Flood Protection (P0582)</a:t>
            </a:r>
          </a:p>
          <a:p>
            <a:endParaRPr lang="en-US" sz="1400" kern="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Bus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Procurement of 35 Battery Electric 40ft Buses and Related infrastructure (P0653)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Arborway Bus Facility Design Funding (P0671b)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Charlestown Seawall</a:t>
            </a:r>
          </a:p>
          <a:p>
            <a:endParaRPr lang="en-US" sz="14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Systemwide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Climate Change Resiliency Vulnerability Assessment (P0680)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Environmental Remediation and Compliance (P0435)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45 High Street Master Plan and Systems Resiliency (P0603)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Pump Improvements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Tunnel Flood Protection  </a:t>
            </a:r>
          </a:p>
        </p:txBody>
      </p:sp>
    </p:spTree>
    <p:extLst>
      <p:ext uri="{BB962C8B-B14F-4D97-AF65-F5344CB8AC3E}">
        <p14:creationId xmlns:p14="http://schemas.microsoft.com/office/powerpoint/2010/main" val="329708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7B81-F6A2-45DC-B96C-98CE05E8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7D69-44D8-4A01-A078-C9196F80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813" y="1605284"/>
            <a:ext cx="9343366" cy="457167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i="1" dirty="0"/>
              <a:t>How does the MBTA prepare for the impacts of extreme storms that will result from climate change?</a:t>
            </a:r>
          </a:p>
          <a:p>
            <a:pPr marL="457200" lvl="1" indent="0">
              <a:buNone/>
            </a:pPr>
            <a:endParaRPr lang="en-US" sz="2800" i="1" dirty="0"/>
          </a:p>
          <a:p>
            <a:pPr marL="457200" lvl="1" indent="0">
              <a:buNone/>
            </a:pPr>
            <a:endParaRPr lang="en-US" sz="2800" i="1" dirty="0"/>
          </a:p>
          <a:p>
            <a:pPr marL="457200" lvl="1" indent="0">
              <a:buNone/>
            </a:pPr>
            <a:r>
              <a:rPr lang="en-US" sz="2800" i="1" dirty="0"/>
              <a:t>What is the MBTA doing to address climate change by reducing its greenhouse gases?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570D1-D639-470F-B53B-A81BAED64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605284"/>
            <a:ext cx="1337851" cy="822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289B7F-212A-4437-AFE5-E4C4F5A78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3252187"/>
            <a:ext cx="1337851" cy="8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74B-0B21-41A4-9FBA-C69BC983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Vulnerability Assessments for Future Climate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F61F8-C62B-4C24-B3F0-E46F22C47042}"/>
              </a:ext>
            </a:extLst>
          </p:cNvPr>
          <p:cNvSpPr txBox="1"/>
          <p:nvPr/>
        </p:nvSpPr>
        <p:spPr>
          <a:xfrm>
            <a:off x="586273" y="1371596"/>
            <a:ext cx="1076752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Franklin Gothic Book" panose="020B0503020102020204" pitchFamily="34" charset="0"/>
              </a:rPr>
              <a:t>Vulnerability assessments</a:t>
            </a:r>
            <a:r>
              <a:rPr lang="en-US" dirty="0">
                <a:latin typeface="Franklin Gothic Book" panose="020B0503020102020204" pitchFamily="34" charset="0"/>
              </a:rPr>
              <a:t> are being completed for the entire rapid transit system, key bus and commuter rail facilities and other locations.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Facilities are being assessed for impacts from storm surge, flooding, wind, snow, ice and other conditions.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Assessing for forecasted climate conditions in 2030, 2050 and 2070.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Findings and recommendations embed into MBTA policies and programs (</a:t>
            </a:r>
            <a:r>
              <a:rPr lang="en-US" i="1" dirty="0">
                <a:latin typeface="Franklin Gothic Book" panose="020B0503020102020204" pitchFamily="34" charset="0"/>
              </a:rPr>
              <a:t>e.g., </a:t>
            </a:r>
            <a:r>
              <a:rPr lang="en-US" dirty="0">
                <a:latin typeface="Franklin Gothic Book" panose="020B0503020102020204" pitchFamily="34" charset="0"/>
              </a:rPr>
              <a:t>capital investment plan, transit asset management system, state of good repair, </a:t>
            </a:r>
            <a:r>
              <a:rPr lang="en-US" i="1" dirty="0">
                <a:latin typeface="Franklin Gothic Book" panose="020B0503020102020204" pitchFamily="34" charset="0"/>
              </a:rPr>
              <a:t>etc</a:t>
            </a:r>
            <a:r>
              <a:rPr lang="en-US" dirty="0">
                <a:latin typeface="Franklin Gothic Book" panose="020B0503020102020204" pitchFamily="34" charset="0"/>
              </a:rPr>
              <a:t>.) to institutionalize resiliency into infrastructure.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Working with OCE to develop design guidelines and design standards that address and include climate considerations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MBTA is working with stakeholders to share data &amp; knowledge, develop policies, and work on regional protection projects that provide benefits to the MBTA’s system. 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Working with the Climate Action teams in Boston, Cambridge, Somerville, and other municipalities we are located in.</a:t>
            </a:r>
          </a:p>
        </p:txBody>
      </p:sp>
    </p:spTree>
    <p:extLst>
      <p:ext uri="{BB962C8B-B14F-4D97-AF65-F5344CB8AC3E}">
        <p14:creationId xmlns:p14="http://schemas.microsoft.com/office/powerpoint/2010/main" val="32095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74B-0B21-41A4-9FBA-C69BC983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of Vulnerability Assessments for Future Climate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F61F8-C62B-4C24-B3F0-E46F22C47042}"/>
              </a:ext>
            </a:extLst>
          </p:cNvPr>
          <p:cNvSpPr txBox="1"/>
          <p:nvPr/>
        </p:nvSpPr>
        <p:spPr>
          <a:xfrm>
            <a:off x="3814916" y="1367012"/>
            <a:ext cx="790433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Franklin Gothic Book" panose="020B0503020102020204" pitchFamily="34" charset="0"/>
              </a:rPr>
              <a:t>Rapid Transit Lines:</a:t>
            </a: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1600" dirty="0">
                <a:latin typeface="Franklin Gothic Book" panose="020B0503020102020204" pitchFamily="34" charset="0"/>
              </a:rPr>
              <a:t>Blue Line – </a:t>
            </a:r>
            <a:r>
              <a:rPr lang="en-US" sz="1600" b="1" i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Completed</a:t>
            </a: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1600" dirty="0">
                <a:latin typeface="Franklin Gothic Book" panose="020B0503020102020204" pitchFamily="34" charset="0"/>
              </a:rPr>
              <a:t>Red Line – </a:t>
            </a:r>
            <a:r>
              <a:rPr lang="en-US" sz="1600" b="1" i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Completed</a:t>
            </a:r>
            <a:endParaRPr lang="en-US" sz="16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1600" dirty="0">
                <a:latin typeface="Franklin Gothic Book" panose="020B0503020102020204" pitchFamily="34" charset="0"/>
              </a:rPr>
              <a:t>Orange Line – </a:t>
            </a:r>
            <a:r>
              <a:rPr lang="en-US" sz="1600" b="1" i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Completed</a:t>
            </a:r>
            <a:endParaRPr lang="en-US" sz="16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1600" dirty="0">
                <a:latin typeface="Franklin Gothic Book" panose="020B0503020102020204" pitchFamily="34" charset="0"/>
              </a:rPr>
              <a:t>Green Line – Spring 2022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latin typeface="Franklin Gothic Book" panose="020B0503020102020204" pitchFamily="34" charset="0"/>
              </a:rPr>
              <a:t>Systemwide Assessments:</a:t>
            </a: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1600" dirty="0">
                <a:latin typeface="Franklin Gothic Book" panose="020B0503020102020204" pitchFamily="34" charset="0"/>
              </a:rPr>
              <a:t>Power, Signal &amp; Communications – </a:t>
            </a:r>
            <a:r>
              <a:rPr lang="en-US" sz="1600" b="1" i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Completed</a:t>
            </a:r>
            <a:endParaRPr lang="en-US" sz="16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1600" dirty="0">
                <a:latin typeface="Franklin Gothic Book" panose="020B0503020102020204" pitchFamily="34" charset="0"/>
              </a:rPr>
              <a:t>Pump Stations – </a:t>
            </a:r>
            <a:r>
              <a:rPr lang="en-US" sz="1600" b="1" i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Completed</a:t>
            </a:r>
            <a:endParaRPr lang="en-US" sz="16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1600" dirty="0">
                <a:latin typeface="Franklin Gothic Book" panose="020B0503020102020204" pitchFamily="34" charset="0"/>
              </a:rPr>
              <a:t>Bus Maintenance Facilities – </a:t>
            </a:r>
            <a:r>
              <a:rPr lang="en-US" sz="1600" b="1" i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Completed</a:t>
            </a:r>
            <a:endParaRPr lang="en-US" sz="16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1600" dirty="0">
                <a:latin typeface="Franklin Gothic Book" panose="020B0503020102020204" pitchFamily="34" charset="0"/>
              </a:rPr>
              <a:t>Rapid Transit Vehicle Storage – </a:t>
            </a:r>
            <a:r>
              <a:rPr lang="en-US" sz="1600" b="1" i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Completed</a:t>
            </a:r>
            <a:endParaRPr lang="en-US" sz="16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600" b="1" dirty="0">
                <a:latin typeface="Franklin Gothic Book" panose="020B0503020102020204" pitchFamily="34" charset="0"/>
              </a:rPr>
              <a:t>Critical Facilities:</a:t>
            </a: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1600" dirty="0">
                <a:latin typeface="Franklin Gothic Book" panose="020B0503020102020204" pitchFamily="34" charset="0"/>
              </a:rPr>
              <a:t>Cabot Yard – Summer 2022</a:t>
            </a: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1600" dirty="0">
                <a:latin typeface="Franklin Gothic Book" panose="020B0503020102020204" pitchFamily="34" charset="0"/>
              </a:rPr>
              <a:t>Commuter Rail Facilities – Summer 2022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latin typeface="Franklin Gothic Book" panose="020B0503020102020204" pitchFamily="34" charset="0"/>
              </a:rPr>
              <a:t>Commuter Rail:</a:t>
            </a: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1600" dirty="0">
                <a:latin typeface="Franklin Gothic Book" panose="020B0503020102020204" pitchFamily="34" charset="0"/>
              </a:rPr>
              <a:t>Network assessment will begin in late 2022 to be completed in late 2023.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latin typeface="Franklin Gothic Book" panose="020B0503020102020204" pitchFamily="34" charset="0"/>
              </a:rPr>
              <a:t>MIT Tunnel Study: </a:t>
            </a:r>
          </a:p>
          <a:p>
            <a:pPr marL="571500" lvl="1" indent="-171450">
              <a:buFont typeface="Wingdings" panose="05000000000000000000" pitchFamily="2" charset="2"/>
              <a:buChar char="Ø"/>
            </a:pPr>
            <a:r>
              <a:rPr lang="en-US" sz="1600" dirty="0">
                <a:latin typeface="Franklin Gothic Book" panose="020B0503020102020204" pitchFamily="34" charset="0"/>
              </a:rPr>
              <a:t>Developed a model of the MBTA tunnel network that projects where would flood and at what rate under various storm conditions. 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C217AAD-5D5F-4CD9-A79B-652B52084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92" y="3939438"/>
            <a:ext cx="2895600" cy="2514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DA39B6-0EAB-4F7D-B1DC-97B61DE58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92" y="1396508"/>
            <a:ext cx="2895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1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A47C-80F0-4D5D-AE70-51F67977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Utilizing Real Time Storm Data to Locations Most at Risk </a:t>
            </a:r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D9ED6A7-064D-49BE-905D-3BE61A5F0107}"/>
              </a:ext>
            </a:extLst>
          </p:cNvPr>
          <p:cNvSpPr txBox="1">
            <a:spLocks/>
          </p:cNvSpPr>
          <p:nvPr/>
        </p:nvSpPr>
        <p:spPr>
          <a:xfrm>
            <a:off x="7058609" y="1700441"/>
            <a:ext cx="4184779" cy="4765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r>
              <a:rPr lang="en-US" sz="1800" dirty="0">
                <a:latin typeface="Franklin Gothic Book" panose="020B0503020102020204" pitchFamily="34" charset="0"/>
                <a:ea typeface="Verdana" panose="020B0604030504040204" pitchFamily="34" charset="0"/>
              </a:rPr>
              <a:t>Real time storm mapping against MBTA assets initiated as part of the Storm Team.</a:t>
            </a:r>
          </a:p>
          <a:p>
            <a:pPr marL="0" indent="0">
              <a:buFont typeface="Arial" pitchFamily="34"/>
              <a:buNone/>
            </a:pPr>
            <a:r>
              <a:rPr lang="en-US" sz="1800" dirty="0">
                <a:latin typeface="Franklin Gothic Book" panose="020B0503020102020204" pitchFamily="34" charset="0"/>
                <a:ea typeface="Verdana" panose="020B0604030504040204" pitchFamily="34" charset="0"/>
              </a:rPr>
              <a:t>The MBTA now maps the infrastructure against NWS mapping for storm elements such as:</a:t>
            </a:r>
          </a:p>
          <a:p>
            <a:pPr marL="571500" lvl="1" indent="-171450"/>
            <a:r>
              <a:rPr lang="en-US" sz="1800" dirty="0">
                <a:latin typeface="Franklin Gothic Book" panose="020B0503020102020204" pitchFamily="34" charset="0"/>
                <a:ea typeface="Verdana" panose="020B0604030504040204" pitchFamily="34" charset="0"/>
              </a:rPr>
              <a:t>Storm Surge</a:t>
            </a:r>
          </a:p>
          <a:p>
            <a:pPr marL="571500" lvl="1" indent="-171450"/>
            <a:r>
              <a:rPr lang="en-US" sz="1800" dirty="0">
                <a:latin typeface="Franklin Gothic Book" panose="020B0503020102020204" pitchFamily="34" charset="0"/>
                <a:ea typeface="Verdana" panose="020B0604030504040204" pitchFamily="34" charset="0"/>
              </a:rPr>
              <a:t>Extreme Winds</a:t>
            </a:r>
          </a:p>
          <a:p>
            <a:pPr marL="571500" lvl="1" indent="-171450"/>
            <a:r>
              <a:rPr lang="en-US" sz="1800" dirty="0">
                <a:latin typeface="Franklin Gothic Book" panose="020B0503020102020204" pitchFamily="34" charset="0"/>
                <a:ea typeface="Verdana" panose="020B0604030504040204" pitchFamily="34" charset="0"/>
              </a:rPr>
              <a:t>Rising River and Streams</a:t>
            </a:r>
          </a:p>
          <a:p>
            <a:pPr marL="571500" lvl="1" indent="-171450"/>
            <a:r>
              <a:rPr lang="en-US" sz="1800" dirty="0">
                <a:latin typeface="Franklin Gothic Book" panose="020B0503020102020204" pitchFamily="34" charset="0"/>
                <a:ea typeface="Verdana" panose="020B0604030504040204" pitchFamily="34" charset="0"/>
              </a:rPr>
              <a:t>Extreme Precipitation</a:t>
            </a:r>
          </a:p>
          <a:p>
            <a:pPr marL="571500" lvl="1" indent="-171450"/>
            <a:r>
              <a:rPr lang="en-US" sz="1800" dirty="0">
                <a:latin typeface="Franklin Gothic Book" panose="020B0503020102020204" pitchFamily="34" charset="0"/>
                <a:ea typeface="Verdana" panose="020B0604030504040204" pitchFamily="34" charset="0"/>
              </a:rPr>
              <a:t>Tornado Watches</a:t>
            </a:r>
          </a:p>
          <a:p>
            <a:pPr marL="571500" lvl="1" indent="-171450"/>
            <a:r>
              <a:rPr lang="en-US" sz="1800" dirty="0">
                <a:latin typeface="Franklin Gothic Book" panose="020B0503020102020204" pitchFamily="34" charset="0"/>
                <a:ea typeface="Verdana" panose="020B0604030504040204" pitchFamily="34" charset="0"/>
              </a:rPr>
              <a:t>Other storm elements as needed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A0CE7D7-C5AD-4C42-AD2E-CC4B9E2C45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8" y="1256727"/>
            <a:ext cx="6362111" cy="5209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64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2C389-84B9-49B3-8BC1-867E03E1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53" y="3710613"/>
            <a:ext cx="3129934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Prioritize Resiliency in the Capital Plan</a:t>
            </a:r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E8F958D0-4FD0-4085-A3D7-11D39DB260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3" b="3218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9E4C826-3BF0-432D-8ED5-9130A8DF6C16}"/>
              </a:ext>
            </a:extLst>
          </p:cNvPr>
          <p:cNvSpPr txBox="1">
            <a:spLocks/>
          </p:cNvSpPr>
          <p:nvPr/>
        </p:nvSpPr>
        <p:spPr>
          <a:xfrm>
            <a:off x="3771900" y="3752850"/>
            <a:ext cx="8152622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The Capital Investment Plan (CIP) project selection process prioritizes climate resiliency since it maintains and improves the overall reliability of the transportation system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Critical climate resiliency programs and projects currently in the CIP include:</a:t>
            </a:r>
          </a:p>
          <a:p>
            <a:pPr marL="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Systemwide Tunnel Flood Mitigation Program</a:t>
            </a:r>
          </a:p>
          <a:p>
            <a:pPr marL="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Blue Line Tunnel Improvements</a:t>
            </a:r>
          </a:p>
          <a:p>
            <a:pPr marL="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Fiber Optic Burial Project</a:t>
            </a:r>
          </a:p>
          <a:p>
            <a:pPr marL="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Courthouse Station Waterproofing Project</a:t>
            </a:r>
          </a:p>
          <a:p>
            <a:pPr marL="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Pump Improvements</a:t>
            </a:r>
            <a:endParaRPr lang="en-US" sz="1800" i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1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2B26-3BFB-41FA-9A81-12CDA5BD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  <a:cs typeface="Calibri" panose="020F0502020204030204" pitchFamily="34" charset="0"/>
              </a:rPr>
              <a:t>MBTA’s Greenhouse Gas Reduction Goals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80578B62-8AC4-4328-9EA6-C600BAC60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158408"/>
              </p:ext>
            </p:extLst>
          </p:nvPr>
        </p:nvGraphicFramePr>
        <p:xfrm>
          <a:off x="838203" y="1495578"/>
          <a:ext cx="4442924" cy="473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9F37020-B735-4B4A-85BB-FBA330F5B838}"/>
              </a:ext>
            </a:extLst>
          </p:cNvPr>
          <p:cNvSpPr txBox="1">
            <a:spLocks/>
          </p:cNvSpPr>
          <p:nvPr/>
        </p:nvSpPr>
        <p:spPr>
          <a:xfrm>
            <a:off x="5794310" y="1400100"/>
            <a:ext cx="5747657" cy="492450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Franklin Gothic Book" panose="020B0503020102020204" pitchFamily="34" charset="0"/>
                <a:cs typeface="Calibri" panose="020F0502020204030204" pitchFamily="34" charset="0"/>
              </a:rPr>
              <a:t>Governor Baker’s Executive Order (“</a:t>
            </a:r>
            <a:r>
              <a:rPr lang="en-US" sz="2000" i="1" dirty="0">
                <a:latin typeface="Franklin Gothic Book" panose="020B0503020102020204" pitchFamily="34" charset="0"/>
                <a:cs typeface="Calibri" panose="020F0502020204030204" pitchFamily="34" charset="0"/>
              </a:rPr>
              <a:t>Leading By Example</a:t>
            </a:r>
            <a:r>
              <a:rPr lang="en-US" sz="2000" dirty="0">
                <a:latin typeface="Franklin Gothic Book" panose="020B0503020102020204" pitchFamily="34" charset="0"/>
                <a:cs typeface="Calibri" panose="020F0502020204030204" pitchFamily="34" charset="0"/>
              </a:rPr>
              <a:t>”) sets goals for state agencies to reduce its greenhouse gases</a:t>
            </a:r>
            <a:r>
              <a:rPr lang="en-US" sz="2000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 associated with the burning of onsite fossil fuels at buildings and in vehicles: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20% in 2025          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35% in 2030         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60% in 2040         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95% in 2050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Commonwealth also has an overall reduction goal of: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50% by 2030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100% by 2050</a:t>
            </a:r>
            <a:endParaRPr lang="en-US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7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8E57-8D4C-4175-9382-FD13EAB5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0" y="532025"/>
            <a:ext cx="11752975" cy="61255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System-wide Greenhouse Gas Emissions (kg CO</a:t>
            </a:r>
            <a:r>
              <a:rPr lang="en-US" sz="2800" baseline="-250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-e)</a:t>
            </a:r>
            <a:br>
              <a:rPr lang="en-US" sz="28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2009 through 2040 (projected)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9B609-9D67-4C2C-AD41-AA56E9B71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03"/>
          <a:stretch/>
        </p:blipFill>
        <p:spPr>
          <a:xfrm>
            <a:off x="1906876" y="1415991"/>
            <a:ext cx="8218631" cy="50421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29CA55-2C98-4907-A4C4-7E08544D5CDA}"/>
              </a:ext>
            </a:extLst>
          </p:cNvPr>
          <p:cNvCxnSpPr>
            <a:cxnSpLocks/>
          </p:cNvCxnSpPr>
          <p:nvPr/>
        </p:nvCxnSpPr>
        <p:spPr>
          <a:xfrm flipH="1">
            <a:off x="7850053" y="2382532"/>
            <a:ext cx="1333847" cy="1157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5F290B-479A-4246-894F-880A21EF43D8}"/>
              </a:ext>
            </a:extLst>
          </p:cNvPr>
          <p:cNvCxnSpPr>
            <a:cxnSpLocks/>
          </p:cNvCxnSpPr>
          <p:nvPr/>
        </p:nvCxnSpPr>
        <p:spPr>
          <a:xfrm flipH="1">
            <a:off x="6096000" y="2530914"/>
            <a:ext cx="812446" cy="100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B5B80B6-AE39-4B19-AFF0-DA0E4B1E2EF7}"/>
              </a:ext>
            </a:extLst>
          </p:cNvPr>
          <p:cNvSpPr txBox="1"/>
          <p:nvPr/>
        </p:nvSpPr>
        <p:spPr>
          <a:xfrm>
            <a:off x="9127221" y="2130804"/>
            <a:ext cx="981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B050"/>
                </a:solidFill>
              </a:rPr>
              <a:t>2030 Requirement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042E70-420A-4858-A824-D174E72E0D2C}"/>
              </a:ext>
            </a:extLst>
          </p:cNvPr>
          <p:cNvSpPr txBox="1"/>
          <p:nvPr/>
        </p:nvSpPr>
        <p:spPr>
          <a:xfrm>
            <a:off x="6560192" y="2130804"/>
            <a:ext cx="1048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B050"/>
                </a:solidFill>
              </a:rPr>
              <a:t>Progress as of June 2022</a:t>
            </a:r>
          </a:p>
        </p:txBody>
      </p:sp>
    </p:spTree>
    <p:extLst>
      <p:ext uri="{BB962C8B-B14F-4D97-AF65-F5344CB8AC3E}">
        <p14:creationId xmlns:p14="http://schemas.microsoft.com/office/powerpoint/2010/main" val="373752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CB38-DE4D-4098-BE20-100BAE0D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dirty="0">
                <a:solidFill>
                  <a:schemeClr val="accent5">
                    <a:lumMod val="25000"/>
                  </a:schemeClr>
                </a:solidFill>
                <a:latin typeface="Franklin Gothic Book" panose="020B0503020102020204" pitchFamily="34" charset="0"/>
                <a:ea typeface="Franklin Gothic"/>
                <a:cs typeface="Calibri" panose="020F0502020204030204" pitchFamily="34" charset="0"/>
                <a:sym typeface="Franklin Gothic"/>
              </a:rPr>
              <a:t>Bus Fleet and Facility Modernization Goals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F2882-45FC-4969-87E7-0B710D0A2DD4}"/>
              </a:ext>
            </a:extLst>
          </p:cNvPr>
          <p:cNvSpPr txBox="1">
            <a:spLocks/>
          </p:cNvSpPr>
          <p:nvPr/>
        </p:nvSpPr>
        <p:spPr>
          <a:xfrm>
            <a:off x="7123420" y="1632355"/>
            <a:ext cx="4193942" cy="4473119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r>
              <a:rPr lang="en-US" sz="2400" dirty="0"/>
              <a:t>Convert the entire bus fleet to Battery Electric Bus technology by 2040</a:t>
            </a:r>
          </a:p>
          <a:p>
            <a:pPr marL="0" indent="0">
              <a:buFont typeface="Arial" pitchFamily="34"/>
              <a:buNone/>
            </a:pPr>
            <a:endParaRPr lang="en-US" sz="2400" dirty="0"/>
          </a:p>
          <a:p>
            <a:pPr marL="0" indent="0">
              <a:buFont typeface="Arial" pitchFamily="34"/>
              <a:buNone/>
            </a:pPr>
            <a:r>
              <a:rPr lang="en-US" sz="2400" dirty="0"/>
              <a:t>Build new state of the art facilities to house and  maintain new buses</a:t>
            </a:r>
          </a:p>
        </p:txBody>
      </p:sp>
      <p:graphicFrame>
        <p:nvGraphicFramePr>
          <p:cNvPr id="4" name="Chart 3" descr="Chart showing timeframe for conversion of entire bus fleet to zero emission technology." title="Zero Emission Technology">
            <a:extLst>
              <a:ext uri="{FF2B5EF4-FFF2-40B4-BE49-F238E27FC236}">
                <a16:creationId xmlns:a16="http://schemas.microsoft.com/office/drawing/2014/main" id="{5ACD695D-5583-42BE-9C15-DF4B22A16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749894"/>
              </p:ext>
            </p:extLst>
          </p:nvPr>
        </p:nvGraphicFramePr>
        <p:xfrm>
          <a:off x="838203" y="1430515"/>
          <a:ext cx="6285217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AE97B7-D935-4338-B85A-4EAB0F2191DA}"/>
              </a:ext>
            </a:extLst>
          </p:cNvPr>
          <p:cNvCxnSpPr>
            <a:cxnSpLocks/>
          </p:cNvCxnSpPr>
          <p:nvPr/>
        </p:nvCxnSpPr>
        <p:spPr>
          <a:xfrm flipH="1">
            <a:off x="3390723" y="3692919"/>
            <a:ext cx="146406" cy="747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B7B172-6571-417B-9AC4-E089ADCEAA8F}"/>
              </a:ext>
            </a:extLst>
          </p:cNvPr>
          <p:cNvCxnSpPr>
            <a:cxnSpLocks/>
          </p:cNvCxnSpPr>
          <p:nvPr/>
        </p:nvCxnSpPr>
        <p:spPr>
          <a:xfrm flipH="1">
            <a:off x="3352801" y="3692919"/>
            <a:ext cx="12145" cy="747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5824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813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Franklin Gothic</vt:lpstr>
      <vt:lpstr>Franklin Gothic Book</vt:lpstr>
      <vt:lpstr>Verdana</vt:lpstr>
      <vt:lpstr>Wingdings</vt:lpstr>
      <vt:lpstr>1_Office Theme</vt:lpstr>
      <vt:lpstr>MBTA Climate Change Strategy Overview</vt:lpstr>
      <vt:lpstr>Climate Change Strategy</vt:lpstr>
      <vt:lpstr>Vulnerability Assessments for Future Climate Conditions</vt:lpstr>
      <vt:lpstr>Status of Vulnerability Assessments for Future Climate Conditions</vt:lpstr>
      <vt:lpstr>Utilizing Real Time Storm Data to Locations Most at Risk </vt:lpstr>
      <vt:lpstr>Prioritize Resiliency in the Capital Plan</vt:lpstr>
      <vt:lpstr>MBTA’s Greenhouse Gas Reduction Goals</vt:lpstr>
      <vt:lpstr>Annual System-wide Greenhouse Gas Emissions (kg CO2-e) 2009 through 2040 (projected)</vt:lpstr>
      <vt:lpstr>Bus Fleet and Facility Modernization Goals</vt:lpstr>
      <vt:lpstr>MBTA Bus Emissions Projections – Path to De-Carbonization </vt:lpstr>
      <vt:lpstr>Energy Focus on Capital Projects &amp; Asset Management</vt:lpstr>
      <vt:lpstr>FY23-27 CIP | Sustainability &amp; Resiliency (S&amp;R) Spotlight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Analysis questions</dc:title>
  <dc:creator>Paget-Seekins, Laurel</dc:creator>
  <cp:lastModifiedBy>Franklin, Virginia</cp:lastModifiedBy>
  <cp:revision>244</cp:revision>
  <dcterms:created xsi:type="dcterms:W3CDTF">2020-08-07T14:28:59Z</dcterms:created>
  <dcterms:modified xsi:type="dcterms:W3CDTF">2022-06-15T15:13:32Z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0x0101008B2E5D2EE214E8419D22BF77D38CCA19</vt:lpwstr>
  </property>
</Properties>
</file>